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21"/>
  </p:notesMasterIdLst>
  <p:handoutMasterIdLst>
    <p:handoutMasterId r:id="rId22"/>
  </p:handoutMasterIdLst>
  <p:sldIdLst>
    <p:sldId id="663" r:id="rId2"/>
    <p:sldId id="593" r:id="rId3"/>
    <p:sldId id="685" r:id="rId4"/>
    <p:sldId id="687" r:id="rId5"/>
    <p:sldId id="686" r:id="rId6"/>
    <p:sldId id="688" r:id="rId7"/>
    <p:sldId id="682" r:id="rId8"/>
    <p:sldId id="683" r:id="rId9"/>
    <p:sldId id="690" r:id="rId10"/>
    <p:sldId id="672" r:id="rId11"/>
    <p:sldId id="676" r:id="rId12"/>
    <p:sldId id="678" r:id="rId13"/>
    <p:sldId id="692" r:id="rId14"/>
    <p:sldId id="673" r:id="rId15"/>
    <p:sldId id="679" r:id="rId16"/>
    <p:sldId id="674" r:id="rId17"/>
    <p:sldId id="681" r:id="rId18"/>
    <p:sldId id="684" r:id="rId19"/>
    <p:sldId id="675" r:id="rId20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4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30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95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61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263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39131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5680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221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9933"/>
    <a:srgbClr val="FFFF99"/>
    <a:srgbClr val="C5E9BD"/>
    <a:srgbClr val="CDF5B1"/>
    <a:srgbClr val="D8F39B"/>
    <a:srgbClr val="608DC4"/>
    <a:srgbClr val="81E4FF"/>
    <a:srgbClr val="A3BDD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56" autoAdjust="0"/>
    <p:restoredTop sz="97495" autoAdjust="0"/>
  </p:normalViewPr>
  <p:slideViewPr>
    <p:cSldViewPr>
      <p:cViewPr>
        <p:scale>
          <a:sx n="84" d="100"/>
          <a:sy n="84" d="100"/>
        </p:scale>
        <p:origin x="-1692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FA4F59-7987-43C3-9CCE-07F98B523867}" type="datetimeFigureOut">
              <a:rPr lang="ru-RU"/>
              <a:pPr>
                <a:defRPr/>
              </a:pPr>
              <a:t>19.10.2016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B988EA-F05A-4955-8BC0-EBA5FD56D3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64149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A94B49-77A2-483C-A218-6A551067CE3F}" type="datetimeFigureOut">
              <a:rPr lang="ru-RU"/>
              <a:pPr>
                <a:defRPr/>
              </a:pPr>
              <a:t>19.10.2016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3763" y="746125"/>
            <a:ext cx="49736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76C0B4-7F88-4CAF-AEEA-34F6A996A7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17074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4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07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5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14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263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131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680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21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3038" y="985841"/>
            <a:ext cx="7015162" cy="14446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048000"/>
            <a:ext cx="7015162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930F08-A11D-44CA-B117-4C41AC8CA7F0}" type="datetime1">
              <a:rPr lang="fr-FR">
                <a:solidFill>
                  <a:prstClr val="black"/>
                </a:solidFill>
              </a:rPr>
              <a:pPr>
                <a:defRPr/>
              </a:pPr>
              <a:t>19/10/2016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823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D7DFF-878B-426C-848D-4B1A58C5AD18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19/10/2016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973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6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6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0FF41-83BC-4735-84C3-6D15F900DCF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19/10/2016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983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DA347-967D-46C9-97BB-4648186CC6F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19/10/2016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792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3441-56EC-43A5-84F4-63C98539548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19/10/2016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506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9A221-CB3D-4F91-A5E1-5E71014082EC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19/10/2016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07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B18E7-B979-4077-82CD-49EFA0A492D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19/10/2016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035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079F-8931-47ED-B4F9-A6EA2AFFE48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19/10/2016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980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4AA3-62BD-4508-B9BD-1C5548C5A8B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19/10/2016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471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D5C3D-1F85-4181-AEC4-879AD870449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19/10/2016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449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F40B0-878F-4A89-8C4A-318DFC94259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19/10/2016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191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00" name="AutoShape 4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8EFF6A8C-0E10-4FD0-A120-1027A3C5F02F}" type="datetime1">
              <a:rPr lang="fr-FR">
                <a:solidFill>
                  <a:prstClr val="black"/>
                </a:solidFill>
              </a:rPr>
              <a:pPr>
                <a:defRPr/>
              </a:pPr>
              <a:t>19/10/2016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1035" name="Group 13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11" name="AutoShape 15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691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89775" y="1138469"/>
            <a:ext cx="8493599" cy="38404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endParaRPr lang="fr-CA" sz="3600" b="1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406298" y="5061181"/>
            <a:ext cx="6400800" cy="144016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40000"/>
              </a:lnSpc>
              <a:spcBef>
                <a:spcPct val="0"/>
              </a:spcBef>
              <a:buFont typeface="Arial" pitchFamily="34" charset="0"/>
              <a:buNone/>
            </a:pPr>
            <a:endParaRPr lang="ru-RU" sz="1600" i="1" dirty="0">
              <a:solidFill>
                <a:srgbClr val="073E87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523987"/>
            <a:ext cx="77153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kern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Об итогах государственной итоговой </a:t>
            </a:r>
            <a:r>
              <a:rPr lang="ru-RU" sz="4000" b="1" kern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аттестации</a:t>
            </a:r>
            <a:br>
              <a:rPr lang="ru-RU" sz="4000" b="1" kern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4000" b="1" kern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по химии, биологии, географии </a:t>
            </a:r>
            <a:br>
              <a:rPr lang="ru-RU" sz="4000" b="1" kern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4000" b="1" kern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в 2016 году</a:t>
            </a:r>
            <a:endParaRPr lang="ru-RU" sz="4000" b="1" kern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464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Количество выпускников, набравших 100 баллов на ЕГЭ по предметам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43756313"/>
              </p:ext>
            </p:extLst>
          </p:nvPr>
        </p:nvGraphicFramePr>
        <p:xfrm>
          <a:off x="857224" y="2285992"/>
          <a:ext cx="7786744" cy="2983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686"/>
                <a:gridCol w="1946686"/>
                <a:gridCol w="1946686"/>
                <a:gridCol w="1946686"/>
              </a:tblGrid>
              <a:tr h="10001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223000" algn="l"/>
                        </a:tabLst>
                        <a:defRPr/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800" smtClean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223000" algn="l"/>
                        </a:tabLst>
                        <a:defRPr/>
                      </a:pPr>
                      <a:endParaRPr lang="ru-RU" sz="1800" dirty="0" smtClean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71755" marR="7175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223000" algn="l"/>
                        </a:tabLst>
                        <a:defRPr/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800" dirty="0" smtClean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8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8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+mn-lt"/>
                          <a:ea typeface="Calibri"/>
                          <a:cs typeface="Times New Roman"/>
                        </a:rPr>
                        <a:t>2016</a:t>
                      </a:r>
                      <a:endParaRPr lang="ru-RU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</a:tr>
              <a:tr h="634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latin typeface="+mn-lt"/>
                          <a:ea typeface="Calibri"/>
                          <a:cs typeface="Times New Roman"/>
                        </a:rPr>
                        <a:t>2015</a:t>
                      </a:r>
                      <a:endParaRPr lang="ru-RU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4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latin typeface="+mn-lt"/>
                          <a:ea typeface="Calibri"/>
                          <a:cs typeface="Times New Roman"/>
                        </a:rPr>
                        <a:t>2014</a:t>
                      </a:r>
                      <a:endParaRPr lang="ru-RU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fr-CA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01625"/>
            <a:ext cx="8112153" cy="11430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результаты среднего балла ЕГЭ за три года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48229317"/>
              </p:ext>
            </p:extLst>
          </p:nvPr>
        </p:nvGraphicFramePr>
        <p:xfrm>
          <a:off x="857225" y="1714488"/>
          <a:ext cx="7500991" cy="3619524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2358427"/>
                <a:gridCol w="2036307"/>
                <a:gridCol w="1677496"/>
                <a:gridCol w="1428761"/>
              </a:tblGrid>
              <a:tr h="904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48" marR="663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700" dirty="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48" marR="663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700" dirty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48" marR="663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70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27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48" marR="66348" marT="0" marB="0" anchor="ctr"/>
                </a:tc>
              </a:tr>
              <a:tr h="904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700" dirty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48" marR="663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700" dirty="0"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48" marR="663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700" dirty="0">
                          <a:latin typeface="Times New Roman" pitchFamily="18" charset="0"/>
                          <a:cs typeface="Times New Roman" pitchFamily="18" charset="0"/>
                        </a:rPr>
                        <a:t>64,8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48" marR="663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7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60,0</a:t>
                      </a:r>
                    </a:p>
                  </a:txBody>
                  <a:tcPr marL="66348" marR="66348" marT="0" marB="0" anchor="ctr"/>
                </a:tc>
              </a:tr>
              <a:tr h="904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700" dirty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48" marR="663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700" dirty="0"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48" marR="663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700" dirty="0">
                          <a:latin typeface="Times New Roman" pitchFamily="18" charset="0"/>
                          <a:cs typeface="Times New Roman" pitchFamily="18" charset="0"/>
                        </a:rPr>
                        <a:t>60,1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48" marR="663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7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59,1</a:t>
                      </a:r>
                    </a:p>
                  </a:txBody>
                  <a:tcPr marL="66348" marR="66348" marT="0" marB="0" anchor="ctr"/>
                </a:tc>
              </a:tr>
              <a:tr h="904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700" dirty="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48" marR="663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700" dirty="0">
                          <a:latin typeface="Times New Roman" pitchFamily="18" charset="0"/>
                          <a:cs typeface="Times New Roman" pitchFamily="18" charset="0"/>
                        </a:rPr>
                        <a:t>66,7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48" marR="663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700" dirty="0">
                          <a:latin typeface="Times New Roman" pitchFamily="18" charset="0"/>
                          <a:cs typeface="Times New Roman" pitchFamily="18" charset="0"/>
                        </a:rPr>
                        <a:t>66,7</a:t>
                      </a:r>
                      <a:endParaRPr lang="ru-RU" sz="2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48" marR="663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7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68,7</a:t>
                      </a:r>
                    </a:p>
                  </a:txBody>
                  <a:tcPr marL="66348" marR="66348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01625"/>
            <a:ext cx="7969277" cy="1143000"/>
          </a:xfrm>
        </p:spPr>
        <p:txBody>
          <a:bodyPr/>
          <a:lstStyle/>
          <a:p>
            <a:r>
              <a:rPr lang="x-none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участия выпускников школ города Казани в ЕГЭ в сравнении с городами РФ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(средний балл по результатам ЕГЭ 2016)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40978203"/>
              </p:ext>
            </p:extLst>
          </p:nvPr>
        </p:nvGraphicFramePr>
        <p:xfrm>
          <a:off x="714348" y="2190741"/>
          <a:ext cx="8215370" cy="3714779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2793226"/>
                <a:gridCol w="1725228"/>
                <a:gridCol w="1643074"/>
                <a:gridCol w="2053842"/>
              </a:tblGrid>
              <a:tr h="9184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223000" algn="l"/>
                        </a:tabLst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223000" algn="l"/>
                        </a:tabLst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9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Екатеринбург 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56,5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58,3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58,2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9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Нижний Новгород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60,3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59,4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69,1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9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Красноярск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57,6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54,9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53,2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9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59,1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68,7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результаты среднего балла ЕГЭ по г.Казани и РТ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77013587"/>
              </p:ext>
            </p:extLst>
          </p:nvPr>
        </p:nvGraphicFramePr>
        <p:xfrm>
          <a:off x="1643042" y="2095490"/>
          <a:ext cx="6357982" cy="3143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293982"/>
              </a:tblGrid>
              <a:tr h="785819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г.Казань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46" marR="668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46" marR="66846" marT="0" marB="0" anchor="ctr"/>
                </a:tc>
              </a:tr>
              <a:tr h="78581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Химия</a:t>
                      </a:r>
                    </a:p>
                  </a:txBody>
                  <a:tcPr marL="66846" marR="668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/>
                        <a:t>60,0</a:t>
                      </a:r>
                      <a:endParaRPr lang="ru-RU" sz="1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46" marR="668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/>
                        <a:t>59,3</a:t>
                      </a:r>
                      <a:endParaRPr lang="ru-RU" sz="1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46" marR="66846" marT="0" marB="0" anchor="ctr"/>
                </a:tc>
              </a:tr>
              <a:tr h="78581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Биология</a:t>
                      </a:r>
                    </a:p>
                  </a:txBody>
                  <a:tcPr marL="66846" marR="668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/>
                        <a:t>59,1</a:t>
                      </a:r>
                      <a:endParaRPr lang="ru-RU" sz="1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46" marR="668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/>
                        <a:t>58,8</a:t>
                      </a:r>
                      <a:endParaRPr lang="ru-RU" sz="1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46" marR="66846" marT="0" marB="0" anchor="ctr"/>
                </a:tc>
              </a:tr>
              <a:tr h="78581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География</a:t>
                      </a:r>
                    </a:p>
                  </a:txBody>
                  <a:tcPr marL="66846" marR="668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/>
                        <a:t>68,7</a:t>
                      </a:r>
                      <a:endParaRPr lang="ru-RU" sz="1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46" marR="668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/>
                        <a:t>69,1</a:t>
                      </a:r>
                      <a:endParaRPr lang="ru-RU" sz="1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46" marR="66846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01625"/>
            <a:ext cx="8040715" cy="11430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Результативность выпускников дневных школ на ЕГЭ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5" y="2000241"/>
          <a:ext cx="7715303" cy="4381532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1357322"/>
                <a:gridCol w="1357322"/>
                <a:gridCol w="785818"/>
                <a:gridCol w="1285884"/>
                <a:gridCol w="857256"/>
                <a:gridCol w="1282446"/>
                <a:gridCol w="789255"/>
              </a:tblGrid>
              <a:tr h="775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Получили выше 80 баллов из числа сдававших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97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Предмет 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20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25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Получившие от 80 до 100 баллов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Получившие от 80 до 100 баллов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Получившие от 80 до 100 баллов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</a:tr>
              <a:tr h="534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9,7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17,6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17,9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</a:tr>
              <a:tr h="504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11,4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12,1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13,5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</a:tr>
              <a:tr h="4750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22,6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24,7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13,8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794" marR="6479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301625"/>
            <a:ext cx="7612087" cy="11430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Доля учащихся не преодолевших минимальный порог в ЕГЭ 2016 г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25820957"/>
              </p:ext>
            </p:extLst>
          </p:nvPr>
        </p:nvGraphicFramePr>
        <p:xfrm>
          <a:off x="857225" y="1796818"/>
          <a:ext cx="7929616" cy="3716614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2890239"/>
                <a:gridCol w="1630387"/>
                <a:gridCol w="1630387"/>
                <a:gridCol w="1778603"/>
              </a:tblGrid>
              <a:tr h="6796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4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Екатеринбург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11,5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12,1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19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Нижний Новгород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9,3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4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Красноярск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11,5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16,0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4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Омск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14,8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24,7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28,8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4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  <a:endParaRPr lang="ru-RU" sz="2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2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 pitchFamily="18" charset="0"/>
                          <a:cs typeface="Times New Roman" pitchFamily="18" charset="0"/>
                        </a:rPr>
                        <a:t>8,3</a:t>
                      </a:r>
                      <a:endParaRPr lang="ru-RU" sz="2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01625"/>
            <a:ext cx="7897839" cy="11430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Получили ниже минимального порога из числа сдававших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09" y="1714491"/>
          <a:ext cx="8358246" cy="3845013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1500199"/>
                <a:gridCol w="1857388"/>
                <a:gridCol w="571504"/>
                <a:gridCol w="1785950"/>
                <a:gridCol w="642942"/>
                <a:gridCol w="1420425"/>
                <a:gridCol w="579838"/>
              </a:tblGrid>
              <a:tr h="58316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 Предмет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23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600" dirty="0">
                          <a:latin typeface="+mn-lt"/>
                          <a:cs typeface="Times New Roman" pitchFamily="18" charset="0"/>
                        </a:rPr>
                        <a:t>не </a:t>
                      </a:r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преодолевших </a:t>
                      </a:r>
                      <a:r>
                        <a:rPr lang="ru-RU" sz="1600" dirty="0">
                          <a:latin typeface="+mn-lt"/>
                          <a:cs typeface="Times New Roman" pitchFamily="18" charset="0"/>
                        </a:rPr>
                        <a:t>min порог</a:t>
                      </a:r>
                      <a:endParaRPr lang="ru-RU" sz="16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cs typeface="Times New Roman" pitchFamily="18" charset="0"/>
                        </a:rPr>
                        <a:t>%</a:t>
                      </a:r>
                      <a:endParaRPr lang="ru-RU" sz="16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cs typeface="Times New Roman" pitchFamily="18" charset="0"/>
                        </a:rPr>
                        <a:t>количество не </a:t>
                      </a:r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преодолевших </a:t>
                      </a:r>
                      <a:r>
                        <a:rPr lang="ru-RU" sz="1600" dirty="0">
                          <a:latin typeface="+mn-lt"/>
                          <a:cs typeface="Times New Roman" pitchFamily="18" charset="0"/>
                        </a:rPr>
                        <a:t>min порог</a:t>
                      </a:r>
                      <a:endParaRPr lang="ru-RU" sz="16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cs typeface="Times New Roman" pitchFamily="18" charset="0"/>
                        </a:rPr>
                        <a:t>%</a:t>
                      </a:r>
                      <a:endParaRPr lang="ru-RU" sz="16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cs typeface="Times New Roman" pitchFamily="18" charset="0"/>
                        </a:rPr>
                        <a:t>количество не </a:t>
                      </a:r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преодолевших </a:t>
                      </a:r>
                      <a:r>
                        <a:rPr lang="ru-RU" sz="1600" dirty="0">
                          <a:latin typeface="+mn-lt"/>
                          <a:cs typeface="Times New Roman" pitchFamily="18" charset="0"/>
                        </a:rPr>
                        <a:t>min порог</a:t>
                      </a:r>
                      <a:endParaRPr lang="ru-RU" sz="16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cs typeface="Times New Roman" pitchFamily="18" charset="0"/>
                        </a:rPr>
                        <a:t>%</a:t>
                      </a:r>
                      <a:endParaRPr lang="ru-RU" sz="18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</a:tr>
              <a:tr h="583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</a:tr>
              <a:tr h="583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8,3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</a:tr>
              <a:tr h="583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2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Доля участников, не преодолевших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минимальный порог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85852" y="2000240"/>
          <a:ext cx="6858048" cy="2524904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418991"/>
                <a:gridCol w="1680964"/>
                <a:gridCol w="1521619"/>
                <a:gridCol w="2236474"/>
              </a:tblGrid>
              <a:tr h="669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1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27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27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27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183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21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7,0</a:t>
                      </a:r>
                      <a:endParaRPr lang="ru-RU" sz="2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</a:tr>
              <a:tr h="6183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21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8,3</a:t>
                      </a:r>
                      <a:endParaRPr lang="ru-RU" sz="2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</a:tr>
              <a:tr h="6183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1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21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476229"/>
            <a:ext cx="7313612" cy="968396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Доля участников, не преодолевших минимальный порог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31360104"/>
              </p:ext>
            </p:extLst>
          </p:nvPr>
        </p:nvGraphicFramePr>
        <p:xfrm>
          <a:off x="1142976" y="1904989"/>
          <a:ext cx="7000924" cy="3333777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143140"/>
                <a:gridCol w="2428892"/>
                <a:gridCol w="2428892"/>
              </a:tblGrid>
              <a:tr h="7499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1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 2016</a:t>
                      </a:r>
                      <a:endParaRPr lang="ru-RU" sz="2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РТ</a:t>
                      </a:r>
                    </a:p>
                  </a:txBody>
                  <a:tcPr marL="68580" marR="68580" marT="0" marB="0" anchor="ctr"/>
                </a:tc>
              </a:tr>
              <a:tr h="86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21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7,0</a:t>
                      </a:r>
                      <a:endParaRPr lang="ru-RU" sz="2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6,85</a:t>
                      </a:r>
                    </a:p>
                  </a:txBody>
                  <a:tcPr marL="68580" marR="68580" marT="0" marB="0" anchor="ctr"/>
                </a:tc>
              </a:tr>
              <a:tr h="86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21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8,3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8,36</a:t>
                      </a:r>
                    </a:p>
                  </a:txBody>
                  <a:tcPr marL="68580" marR="68580" marT="0" marB="0" anchor="ctr"/>
                </a:tc>
              </a:tr>
              <a:tr h="86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1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21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1,96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313612" cy="11430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Рейтинг по выбору предметов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65" name="Диаграмма 3"/>
          <p:cNvGraphicFramePr>
            <a:graphicFrameLocks/>
          </p:cNvGraphicFramePr>
          <p:nvPr/>
        </p:nvGraphicFramePr>
        <p:xfrm>
          <a:off x="785787" y="1809739"/>
          <a:ext cx="8072494" cy="4343400"/>
        </p:xfrm>
        <a:graphic>
          <a:graphicData uri="http://schemas.openxmlformats.org/presentationml/2006/ole">
            <p:oleObj spid="_x0000_s36871" name="Диаграмма" r:id="rId3" imgW="5938019" imgH="3261643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02" y="285728"/>
            <a:ext cx="8643998" cy="1143000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результаты 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ОГЭ (</a:t>
            </a:r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средняя оценка)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38451255"/>
              </p:ext>
            </p:extLst>
          </p:nvPr>
        </p:nvGraphicFramePr>
        <p:xfrm>
          <a:off x="827585" y="1604798"/>
          <a:ext cx="7488833" cy="4574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2171"/>
                <a:gridCol w="1819168"/>
                <a:gridCol w="1828747"/>
                <a:gridCol w="1828747"/>
              </a:tblGrid>
              <a:tr h="7564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27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оценка</a:t>
                      </a:r>
                      <a:endParaRPr lang="ru-RU" sz="27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3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2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2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РТ, 2016</a:t>
                      </a:r>
                      <a:endParaRPr lang="ru-RU" sz="2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952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 </a:t>
                      </a:r>
                      <a:endParaRPr lang="ru-RU" sz="27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4,46</a:t>
                      </a:r>
                      <a:endParaRPr lang="ru-RU" sz="2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7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4,05</a:t>
                      </a:r>
                      <a:endParaRPr lang="ru-RU" sz="27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3.90</a:t>
                      </a:r>
                      <a:endParaRPr lang="ru-RU" sz="2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97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7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3.75</a:t>
                      </a:r>
                      <a:endParaRPr lang="ru-RU" sz="2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7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3.73</a:t>
                      </a:r>
                      <a:endParaRPr lang="ru-RU" sz="27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3.42</a:t>
                      </a:r>
                      <a:endParaRPr lang="ru-RU" sz="2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56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27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3.90</a:t>
                      </a:r>
                      <a:endParaRPr lang="ru-RU" sz="2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7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3.63</a:t>
                      </a:r>
                      <a:endParaRPr lang="ru-RU" sz="27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3.48</a:t>
                      </a:r>
                      <a:endParaRPr lang="ru-RU" sz="2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8342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380979"/>
            <a:ext cx="7313612" cy="11430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ОГЭ по Авиастроительному и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Ново-Савиновскому районам г.Казани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00101" y="1826684"/>
          <a:ext cx="7683525" cy="3876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1553524"/>
                <a:gridCol w="1576076"/>
                <a:gridCol w="1767843"/>
              </a:tblGrid>
              <a:tr h="494453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Химия </a:t>
                      </a:r>
                      <a:endParaRPr lang="ru-RU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Биология</a:t>
                      </a:r>
                      <a:endParaRPr lang="ru-RU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География</a:t>
                      </a:r>
                      <a:endParaRPr lang="ru-RU" sz="19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2015</a:t>
                      </a:r>
                      <a:endParaRPr lang="ru-RU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4,42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3,61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3,67</a:t>
                      </a:r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2016</a:t>
                      </a:r>
                      <a:endParaRPr lang="ru-RU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3,82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3,32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3,40</a:t>
                      </a:r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Средняя оценка РТ (2016)</a:t>
                      </a:r>
                      <a:endParaRPr lang="ru-RU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3,90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3,42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3,48</a:t>
                      </a:r>
                    </a:p>
                  </a:txBody>
                  <a:tcPr marT="60960" marB="60960"/>
                </a:tc>
              </a:tr>
              <a:tr h="690880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Количество участников (2016)</a:t>
                      </a:r>
                      <a:endParaRPr lang="ru-RU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608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602</a:t>
                      </a:r>
                    </a:p>
                  </a:txBody>
                  <a:tcPr marT="60960" marB="60960"/>
                </a:tc>
              </a:tr>
              <a:tr h="690880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Количество участников</a:t>
                      </a:r>
                      <a:r>
                        <a:rPr lang="ru-RU" sz="1900" baseline="0" dirty="0" smtClean="0"/>
                        <a:t>, не набиравших </a:t>
                      </a:r>
                      <a:endParaRPr lang="ru-RU" sz="19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00101" y="1809738"/>
          <a:ext cx="7683525" cy="4664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6"/>
                <a:gridCol w="1339210"/>
                <a:gridCol w="1576076"/>
                <a:gridCol w="1767843"/>
              </a:tblGrid>
              <a:tr h="56867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Химия </a:t>
                      </a:r>
                      <a:endParaRPr lang="ru-RU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Биология</a:t>
                      </a:r>
                      <a:endParaRPr lang="ru-RU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География</a:t>
                      </a:r>
                      <a:endParaRPr lang="ru-RU" sz="1800" dirty="0"/>
                    </a:p>
                  </a:txBody>
                  <a:tcPr marT="60960" marB="60960"/>
                </a:tc>
              </a:tr>
              <a:tr h="56867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Средняя оценка 2015</a:t>
                      </a:r>
                      <a:endParaRPr lang="ru-RU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4,42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3,61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3,67</a:t>
                      </a:r>
                    </a:p>
                  </a:txBody>
                  <a:tcPr marT="60960" marB="60960"/>
                </a:tc>
              </a:tr>
              <a:tr h="56867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Средняя оценка 2016</a:t>
                      </a:r>
                      <a:endParaRPr lang="ru-RU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3,82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3,32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3,40</a:t>
                      </a:r>
                    </a:p>
                  </a:txBody>
                  <a:tcPr marT="60960" marB="60960"/>
                </a:tc>
              </a:tr>
              <a:tr h="56867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Средняя оценка РТ (2016)</a:t>
                      </a:r>
                      <a:endParaRPr lang="ru-RU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3,90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3,42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3,48</a:t>
                      </a:r>
                    </a:p>
                  </a:txBody>
                  <a:tcPr marT="60960" marB="60960"/>
                </a:tc>
              </a:tr>
              <a:tr h="79458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Количество участников (2016)</a:t>
                      </a:r>
                      <a:endParaRPr lang="ru-RU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608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602</a:t>
                      </a:r>
                    </a:p>
                  </a:txBody>
                  <a:tcPr marT="60960" marB="60960"/>
                </a:tc>
              </a:tr>
              <a:tr h="112176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Количество участников</a:t>
                      </a:r>
                      <a:r>
                        <a:rPr lang="ru-RU" sz="1800" baseline="0" dirty="0" smtClean="0"/>
                        <a:t>, не набравших  минимальный  балл 2016</a:t>
                      </a:r>
                      <a:endParaRPr lang="ru-RU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</a:p>
                  </a:txBody>
                  <a:tcPr marT="60960" marB="6096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476230"/>
            <a:ext cx="7313612" cy="1047757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ОГЭ по </a:t>
            </a:r>
            <a:r>
              <a:rPr lang="ru-RU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Вахитовскому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 Приволжскому  районам г.Казани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857224" y="1714487"/>
          <a:ext cx="7826401" cy="4410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811"/>
                <a:gridCol w="1376043"/>
                <a:gridCol w="1681830"/>
                <a:gridCol w="1800717"/>
              </a:tblGrid>
              <a:tr h="510967"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Химия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Биология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География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</a:tr>
              <a:tr h="51096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Средняя оценка 2015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4,54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3,86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4,25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51096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Средняя оценка 2016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4,10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3,98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3,90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</a:tr>
              <a:tr h="51096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Средняя оценка РТ (2016)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3,90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3,42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3,48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1395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Количество участников (2016)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533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600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642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97536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Количество участников</a:t>
                      </a:r>
                      <a:r>
                        <a:rPr lang="ru-RU" sz="1800" baseline="0" dirty="0" smtClean="0">
                          <a:latin typeface="+mn-lt"/>
                        </a:rPr>
                        <a:t>, не набравших минимальный балл 2016 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30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21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+mn-lt"/>
                          <a:cs typeface="Times New Roman" pitchFamily="18" charset="0"/>
                        </a:rPr>
                        <a:t>42</a:t>
                      </a:r>
                      <a:endParaRPr lang="ru-RU" sz="18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fr-CA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380979"/>
            <a:ext cx="7313612" cy="11430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ОГЭ по Кировскому и  Московскому  районам г.Казани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857225" y="1714481"/>
          <a:ext cx="7826400" cy="4831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5"/>
                <a:gridCol w="1571636"/>
                <a:gridCol w="1654959"/>
                <a:gridCol w="1956600"/>
              </a:tblGrid>
              <a:tr h="635005"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Химия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Биология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География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</a:tr>
              <a:tr h="63500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Средняя оценка 2015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4,66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3,74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4,00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63500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Средняя оценка 2016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3,90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3,60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3,33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60960" marB="60960"/>
                </a:tc>
              </a:tr>
              <a:tr h="63500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Средняя оценка РТ (2016)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3,90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3,42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3,48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6908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Количество участников (2016)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405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577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386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97536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Количество участников</a:t>
                      </a:r>
                      <a:r>
                        <a:rPr lang="ru-RU" sz="1800" baseline="0" dirty="0" smtClean="0">
                          <a:latin typeface="+mn-lt"/>
                        </a:rPr>
                        <a:t>, не набравших минимальный балл 2016 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42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45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89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fr-CA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380979"/>
            <a:ext cx="7599364" cy="11430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ОГЭ по Советскому районам г.Казани</a:t>
            </a: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142976" y="1714488"/>
          <a:ext cx="7313612" cy="4043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  <a:gridCol w="1285884"/>
                <a:gridCol w="1428760"/>
                <a:gridCol w="1527134"/>
              </a:tblGrid>
              <a:tr h="494453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Химия</a:t>
                      </a:r>
                      <a:endParaRPr lang="ru-R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Биология</a:t>
                      </a:r>
                      <a:endParaRPr lang="ru-R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География</a:t>
                      </a:r>
                      <a:endParaRPr lang="ru-RU" sz="1600" dirty="0"/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Средняя оценка 2015</a:t>
                      </a:r>
                      <a:endParaRPr lang="ru-RU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4,15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3,73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3,77</a:t>
                      </a:r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Средняя оценка 2016</a:t>
                      </a:r>
                      <a:endParaRPr lang="ru-RU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4,43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4,06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3,78</a:t>
                      </a:r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Средняя оценка РТ (2016)</a:t>
                      </a:r>
                      <a:endParaRPr lang="ru-RU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3,90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3,42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3,48</a:t>
                      </a:r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Количество участников (2016)</a:t>
                      </a:r>
                      <a:endParaRPr lang="ru-RU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319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485</a:t>
                      </a:r>
                    </a:p>
                  </a:txBody>
                  <a:tcPr marT="60960" marB="60960"/>
                </a:tc>
              </a:tr>
              <a:tr h="97536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Количество участников</a:t>
                      </a:r>
                      <a:r>
                        <a:rPr lang="ru-RU" sz="1800" baseline="0" dirty="0" smtClean="0"/>
                        <a:t>, не набравших минимальный балл 2016 </a:t>
                      </a:r>
                      <a:endParaRPr lang="ru-RU" sz="18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fr-CA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80979"/>
            <a:ext cx="8143932" cy="1143000"/>
          </a:xfrm>
        </p:spPr>
        <p:txBody>
          <a:bodyPr/>
          <a:lstStyle/>
          <a:p>
            <a:pPr algn="ctr"/>
            <a:r>
              <a:rPr lang="x-none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результаты ГИА в новой форме (средний балл и средняя оценка)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7773389"/>
              </p:ext>
            </p:extLst>
          </p:nvPr>
        </p:nvGraphicFramePr>
        <p:xfrm>
          <a:off x="571470" y="2095492"/>
          <a:ext cx="8358246" cy="3119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200"/>
                <a:gridCol w="1071570"/>
                <a:gridCol w="1143008"/>
                <a:gridCol w="1061363"/>
                <a:gridCol w="1194035"/>
                <a:gridCol w="1194035"/>
                <a:gridCol w="1194035"/>
              </a:tblGrid>
              <a:tr h="487680"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Средний балл</a:t>
                      </a:r>
                      <a:endParaRPr lang="ru-RU" sz="2400" dirty="0"/>
                    </a:p>
                  </a:txBody>
                  <a:tcPr marT="60960" marB="6096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Средняя оценка</a:t>
                      </a:r>
                      <a:endParaRPr lang="ru-RU" sz="2400" dirty="0"/>
                    </a:p>
                  </a:txBody>
                  <a:tcPr marT="60960" marB="6096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8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Казань,</a:t>
                      </a:r>
                      <a:endParaRPr lang="ru-RU" sz="1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1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Казань,</a:t>
                      </a:r>
                      <a:endParaRPr lang="ru-RU" sz="1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</a:t>
                      </a:r>
                      <a:r>
                        <a:rPr lang="ru-RU" sz="19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РТ,</a:t>
                      </a:r>
                      <a:endParaRPr lang="ru-RU" sz="1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</a:t>
                      </a:r>
                      <a:r>
                        <a:rPr lang="ru-RU" sz="19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Казань, </a:t>
                      </a:r>
                      <a:endParaRPr lang="ru-RU" sz="1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1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Казань, </a:t>
                      </a:r>
                      <a:endParaRPr lang="ru-RU" sz="1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</a:t>
                      </a:r>
                      <a:r>
                        <a:rPr lang="ru-RU" sz="19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РТ, </a:t>
                      </a:r>
                      <a:endParaRPr lang="ru-RU" sz="1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</a:p>
                  </a:txBody>
                  <a:tcPr marL="68580" marR="68580" marT="0" marB="0"/>
                </a:tc>
              </a:tr>
              <a:tr h="6953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</a:p>
                  </a:txBody>
                  <a:tcPr marL="68580" marR="68580" marT="0" marB="0"/>
                </a:tc>
              </a:tr>
              <a:tr h="7858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3,4</a:t>
                      </a:r>
                    </a:p>
                  </a:txBody>
                  <a:tcPr marL="68580" marR="68580" marT="0" marB="0"/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fr-CA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301625"/>
            <a:ext cx="7826401" cy="11430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Средняя оценка выпускников школ г.Казани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ОГЭ в сравнении с городами РФ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31052266"/>
              </p:ext>
            </p:extLst>
          </p:nvPr>
        </p:nvGraphicFramePr>
        <p:xfrm>
          <a:off x="642910" y="2095491"/>
          <a:ext cx="8143932" cy="3524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453"/>
                <a:gridCol w="1670683"/>
                <a:gridCol w="2230091"/>
                <a:gridCol w="2568705"/>
              </a:tblGrid>
              <a:tr h="881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Казань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Екатеринбург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Н.Новгород</a:t>
                      </a:r>
                      <a:endParaRPr lang="ru-RU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81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химия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4,3</a:t>
                      </a:r>
                    </a:p>
                  </a:txBody>
                  <a:tcPr marL="68580" marR="68580" marT="0" marB="0" anchor="ctr"/>
                </a:tc>
              </a:tr>
              <a:tr h="881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4,0</a:t>
                      </a:r>
                    </a:p>
                  </a:txBody>
                  <a:tcPr marL="68580" marR="68580" marT="0" marB="0" anchor="ctr"/>
                </a:tc>
              </a:tr>
              <a:tr h="881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4,1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fr-CA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01625"/>
            <a:ext cx="8501122" cy="11430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ЕГЭ по городу Казани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данные ЕГЭ по муниципальному образованию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7491435"/>
              </p:ext>
            </p:extLst>
          </p:nvPr>
        </p:nvGraphicFramePr>
        <p:xfrm>
          <a:off x="928662" y="1826685"/>
          <a:ext cx="7929619" cy="4558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1"/>
                <a:gridCol w="1500198"/>
                <a:gridCol w="1857388"/>
                <a:gridCol w="1714512"/>
              </a:tblGrid>
              <a:tr h="494453"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Химия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Биология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География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Средний балл 2014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65,90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63,80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66,73</a:t>
                      </a:r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Средний балл 2015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64,97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59,90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66,73</a:t>
                      </a:r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Средний</a:t>
                      </a:r>
                      <a:r>
                        <a:rPr lang="ru-RU" sz="1800" baseline="0" dirty="0" smtClean="0">
                          <a:latin typeface="+mn-lt"/>
                          <a:cs typeface="Times New Roman" pitchFamily="18" charset="0"/>
                        </a:rPr>
                        <a:t> балл 2016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59,88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58,92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68,74</a:t>
                      </a:r>
                    </a:p>
                  </a:txBody>
                  <a:tcPr marT="60960" marB="60960"/>
                </a:tc>
              </a:tr>
              <a:tr h="49445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Средний балл РТ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60,25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59,35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69,92</a:t>
                      </a:r>
                    </a:p>
                  </a:txBody>
                  <a:tcPr marT="60960" marB="60960"/>
                </a:tc>
              </a:tr>
              <a:tr h="86657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Количество участников ЕГЭ 2016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714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848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T="60960" marB="60960"/>
                </a:tc>
              </a:tr>
              <a:tr h="10972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Кол-во</a:t>
                      </a:r>
                      <a:r>
                        <a:rPr lang="ru-RU" sz="1800" baseline="0" dirty="0" smtClean="0">
                          <a:latin typeface="+mn-lt"/>
                          <a:cs typeface="Times New Roman" pitchFamily="18" charset="0"/>
                        </a:rPr>
                        <a:t> участников не набравших минимальный балл 2016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51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71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fr-CA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'День открытых дверей'">
  <a:themeElements>
    <a:clrScheme name="ParentOpnH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12405</TotalTime>
  <Words>699</Words>
  <Application>Microsoft Office PowerPoint</Application>
  <PresentationFormat>Экран (4:3)</PresentationFormat>
  <Paragraphs>423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Презентация 'День открытых дверей'</vt:lpstr>
      <vt:lpstr>Диаграмма</vt:lpstr>
      <vt:lpstr>Слайд 1</vt:lpstr>
      <vt:lpstr>Сравнительные результаты ОГЭ (средняя оценка)</vt:lpstr>
      <vt:lpstr>Результаты ОГЭ по Авиастроительному и  Ново-Савиновскому районам г.Казани</vt:lpstr>
      <vt:lpstr>Результаты ОГЭ по Вахитовскому и  Приволжскому  районам г.Казани</vt:lpstr>
      <vt:lpstr>Результаты ОГЭ по Кировскому и  Московскому  районам г.Казани</vt:lpstr>
      <vt:lpstr>Результаты ОГЭ по Советскому районам г.Казани</vt:lpstr>
      <vt:lpstr>Сравнительные результаты ГИА в новой форме (средний балл и средняя оценка)</vt:lpstr>
      <vt:lpstr>Средняя оценка выпускников школ г.Казани  в ОГЭ в сравнении с городами РФ</vt:lpstr>
      <vt:lpstr>Результаты ЕГЭ по городу Казани Сравнительные данные ЕГЭ по муниципальному образованию</vt:lpstr>
      <vt:lpstr>Количество выпускников, набравших 100 баллов на ЕГЭ по предметам</vt:lpstr>
      <vt:lpstr>Сравнительные результаты среднего балла ЕГЭ за три года</vt:lpstr>
      <vt:lpstr>Результаты участия выпускников школ города Казани в ЕГЭ в сравнении с городами РФ (средний балл по результатам ЕГЭ 2016)</vt:lpstr>
      <vt:lpstr>Сравнительные результаты среднего балла ЕГЭ по г.Казани и РТ</vt:lpstr>
      <vt:lpstr>Результативность выпускников дневных школ на ЕГЭ</vt:lpstr>
      <vt:lpstr>Доля учащихся не преодолевших минимальный порог в ЕГЭ 2016 г</vt:lpstr>
      <vt:lpstr>Получили ниже минимального порога из числа сдававших</vt:lpstr>
      <vt:lpstr>Доля участников, не преодолевших  минимальный порог</vt:lpstr>
      <vt:lpstr>  Доля участников, не преодолевших минимальный порог</vt:lpstr>
      <vt:lpstr>Рейтинг по выбору предметов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Николай</dc:creator>
  <cp:lastModifiedBy>iMac101</cp:lastModifiedBy>
  <cp:revision>591</cp:revision>
  <cp:lastPrinted>2013-09-09T08:13:28Z</cp:lastPrinted>
  <dcterms:created xsi:type="dcterms:W3CDTF">2011-01-19T10:29:57Z</dcterms:created>
  <dcterms:modified xsi:type="dcterms:W3CDTF">2016-10-19T09:31:30Z</dcterms:modified>
</cp:coreProperties>
</file>